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1" r:id="rId2"/>
    <p:sldId id="293" r:id="rId3"/>
    <p:sldId id="305" r:id="rId4"/>
    <p:sldId id="294" r:id="rId5"/>
    <p:sldId id="306" r:id="rId6"/>
    <p:sldId id="301" r:id="rId7"/>
  </p:sldIdLst>
  <p:sldSz cx="9144000" cy="6858000" type="screen4x3"/>
  <p:notesSz cx="6805613" cy="99393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hałowski Marcin" initials="M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1622"/>
    <a:srgbClr val="DADADA"/>
    <a:srgbClr val="FFED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6" y="9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8ECB5-4144-4EC9-B4CC-40E4CBBE4936}" type="datetimeFigureOut">
              <a:rPr lang="pl-PL" smtClean="0"/>
              <a:t>2016-10-25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D16654-A377-4BC7-B2F2-80D4528347E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0354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D9A7-1780-403D-AF0D-8CF9C4C82B19}" type="datetime1">
              <a:rPr lang="pl-PL" smtClean="0"/>
              <a:t>2016-10-25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Komenda Główna Państwowej Straży Pożarnej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34921-2009-48AA-8AAC-CC74404323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4648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1218-2A36-4352-8FAA-C1C6CA4BFABE}" type="datetime1">
              <a:rPr lang="pl-PL" smtClean="0"/>
              <a:t>2016-10-25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Komenda Główna Państwowej Straży Pożarnej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34921-2009-48AA-8AAC-CC74404323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562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4FA40-BC02-47FE-BF96-0A24FB7198F8}" type="datetime1">
              <a:rPr lang="pl-PL" smtClean="0"/>
              <a:t>2016-10-25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Komenda Główna Państwowej Straży Pożarnej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34921-2009-48AA-8AAC-CC74404323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8499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282C-7E84-4190-9A5A-42FCAC7E8755}" type="datetime1">
              <a:rPr lang="pl-PL" smtClean="0"/>
              <a:t>2016-10-25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Komenda Główna Państwowej Straży Pożarnej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34921-2009-48AA-8AAC-CC74404323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2439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A5EE6-3A7B-49C4-B826-C3A15175A177}" type="datetime1">
              <a:rPr lang="pl-PL" smtClean="0"/>
              <a:t>2016-10-25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Komenda Główna Państwowej Straży Pożarnej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34921-2009-48AA-8AAC-CC74404323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0937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92797-17F9-47A6-BADB-4D1470C18D87}" type="datetime1">
              <a:rPr lang="pl-PL" smtClean="0"/>
              <a:t>2016-10-25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Komenda Główna Państwowej Straży Pożarnej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34921-2009-48AA-8AAC-CC74404323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4588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1C70A-64CD-49E4-A665-BBE5D6E331B1}" type="datetime1">
              <a:rPr lang="pl-PL" smtClean="0"/>
              <a:t>2016-10-25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Komenda Główna Państwowej Straży Pożarnej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34921-2009-48AA-8AAC-CC74404323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0198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30B7-9D09-4975-ADD0-9B67C7CDF154}" type="datetime1">
              <a:rPr lang="pl-PL" smtClean="0"/>
              <a:t>2016-10-25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Komenda Główna Państwowej Straży Pożarnej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34921-2009-48AA-8AAC-CC74404323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8100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4348-3768-45B4-8FD3-DC828555C025}" type="datetime1">
              <a:rPr lang="pl-PL" smtClean="0"/>
              <a:t>2016-10-25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Komenda Główna Państwowej Straży Pożarnej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34921-2009-48AA-8AAC-CC74404323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7758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5AAFF-2292-4EE6-BA45-B8CDFCC2E8B2}" type="datetime1">
              <a:rPr lang="pl-PL" smtClean="0"/>
              <a:t>2016-10-25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Komenda Główna Państwowej Straży Pożarnej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34921-2009-48AA-8AAC-CC74404323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153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C93B-FE55-4DD0-81E6-E5E90F97A238}" type="datetime1">
              <a:rPr lang="pl-PL" smtClean="0"/>
              <a:t>2016-10-25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Komenda Główna Państwowej Straży Pożarnej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34921-2009-48AA-8AAC-CC74404323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6400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0685E-45F5-457A-9EC6-89D315A21CAD}" type="datetime1">
              <a:rPr lang="pl-PL" smtClean="0"/>
              <a:t>2016-10-25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Komenda Główna Państwowej Straży Pożarnej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34921-2009-48AA-8AAC-CC74404323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2685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-99392"/>
            <a:ext cx="6759526" cy="1905165"/>
          </a:xfrm>
          <a:prstGeom prst="rect">
            <a:avLst/>
          </a:prstGeom>
        </p:spPr>
      </p:pic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B430BA-278F-474D-BCD1-7F4741151031}" type="slidenum">
              <a:rPr lang="pl-PL">
                <a:solidFill>
                  <a:srgbClr val="000000">
                    <a:shade val="50000"/>
                  </a:srgbClr>
                </a:solidFill>
              </a:rPr>
              <a:pPr>
                <a:defRPr/>
              </a:pPr>
              <a:t>1</a:t>
            </a:fld>
            <a:endParaRPr lang="pl-PL" dirty="0">
              <a:solidFill>
                <a:srgbClr val="000000">
                  <a:shade val="50000"/>
                </a:srgbClr>
              </a:solidFill>
            </a:endParaRPr>
          </a:p>
        </p:txBody>
      </p:sp>
      <p:sp>
        <p:nvSpPr>
          <p:cNvPr id="7" name="Text Box 9"/>
          <p:cNvSpPr txBox="1">
            <a:spLocks noGrp="1" noChangeArrowheads="1"/>
          </p:cNvSpPr>
          <p:nvPr>
            <p:ph idx="1"/>
          </p:nvPr>
        </p:nvSpPr>
        <p:spPr bwMode="auto">
          <a:xfrm>
            <a:off x="128736" y="1916832"/>
            <a:ext cx="8619728" cy="4700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GB"/>
            </a:defPPr>
            <a:lvl1pPr algn="l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2pPr>
            <a:lvl3pPr marL="9144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3pPr>
            <a:lvl4pPr marL="1371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4pPr>
            <a:lvl5pPr marL="18288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1790700" indent="-1790700" algn="just">
              <a:buNone/>
            </a:pPr>
            <a:r>
              <a:rPr lang="pl-PL" altLang="pl-PL" sz="5400" b="1" dirty="0">
                <a:solidFill>
                  <a:srgbClr val="BE1622"/>
                </a:solidFill>
                <a:latin typeface="+mn-lt"/>
              </a:rPr>
              <a:t> </a:t>
            </a:r>
            <a:r>
              <a:rPr lang="pl-PL" altLang="pl-PL" sz="5400" b="1" dirty="0" smtClean="0">
                <a:solidFill>
                  <a:srgbClr val="BE1622"/>
                </a:solidFill>
                <a:latin typeface="+mn-lt"/>
              </a:rPr>
              <a:t> 7414	</a:t>
            </a:r>
            <a:r>
              <a:rPr lang="pl-PL" altLang="pl-PL" dirty="0" smtClean="0">
                <a:solidFill>
                  <a:schemeClr val="tx1"/>
                </a:solidFill>
                <a:latin typeface="+mn-lt"/>
              </a:rPr>
              <a:t>osób trafiło </a:t>
            </a:r>
            <a:r>
              <a:rPr lang="pl-PL" altLang="pl-PL" dirty="0">
                <a:solidFill>
                  <a:schemeClr val="tx1"/>
                </a:solidFill>
                <a:latin typeface="+mn-lt"/>
              </a:rPr>
              <a:t>do szpitala </a:t>
            </a:r>
            <a:r>
              <a:rPr lang="pl-PL" altLang="pl-PL" dirty="0" smtClean="0">
                <a:solidFill>
                  <a:schemeClr val="tx1"/>
                </a:solidFill>
                <a:latin typeface="+mn-lt"/>
              </a:rPr>
              <a:t>w wyniku pożarów i zatrucia tlenkiem węgla</a:t>
            </a:r>
            <a:br>
              <a:rPr lang="pl-PL" altLang="pl-PL" dirty="0" smtClean="0">
                <a:solidFill>
                  <a:schemeClr val="tx1"/>
                </a:solidFill>
                <a:latin typeface="+mn-lt"/>
              </a:rPr>
            </a:br>
            <a:endParaRPr lang="pl-PL" altLang="pl-PL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pl-PL" altLang="pl-PL" sz="5400" b="1" dirty="0" smtClean="0">
                <a:solidFill>
                  <a:srgbClr val="BE1622"/>
                </a:solidFill>
                <a:latin typeface="+mn-lt"/>
              </a:rPr>
              <a:t>    512	</a:t>
            </a:r>
            <a:r>
              <a:rPr lang="pl-PL" altLang="pl-PL" dirty="0" smtClean="0">
                <a:solidFill>
                  <a:schemeClr val="tx1"/>
                </a:solidFill>
                <a:latin typeface="+mn-lt"/>
              </a:rPr>
              <a:t>osób zginęło </a:t>
            </a:r>
            <a:r>
              <a:rPr lang="pl-PL" altLang="pl-PL" dirty="0">
                <a:solidFill>
                  <a:schemeClr val="tx1"/>
                </a:solidFill>
                <a:latin typeface="+mn-lt"/>
              </a:rPr>
              <a:t>w </a:t>
            </a:r>
            <a:r>
              <a:rPr lang="pl-PL" altLang="pl-PL" dirty="0" smtClean="0">
                <a:solidFill>
                  <a:schemeClr val="tx1"/>
                </a:solidFill>
                <a:latin typeface="+mn-lt"/>
              </a:rPr>
              <a:t>pożarach</a:t>
            </a:r>
            <a:r>
              <a:rPr lang="pl-PL" altLang="pl-PL" sz="36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pl-PL" altLang="pl-PL" sz="3600" dirty="0" smtClean="0">
                <a:solidFill>
                  <a:schemeClr val="tx1"/>
                </a:solidFill>
                <a:latin typeface="+mn-lt"/>
              </a:rPr>
            </a:br>
            <a:endParaRPr lang="pl-PL" altLang="pl-PL" b="1" dirty="0" smtClean="0">
              <a:solidFill>
                <a:schemeClr val="tx1"/>
              </a:solidFill>
              <a:latin typeface="+mn-lt"/>
            </a:endParaRPr>
          </a:p>
          <a:p>
            <a:pPr marL="0" indent="0" eaLnBrk="1" hangingPunct="1">
              <a:buNone/>
            </a:pPr>
            <a:r>
              <a:rPr lang="pl-PL" altLang="pl-PL" sz="5400" b="1" smtClean="0">
                <a:solidFill>
                  <a:srgbClr val="BE1622"/>
                </a:solidFill>
                <a:latin typeface="+mn-lt"/>
              </a:rPr>
              <a:t>      50</a:t>
            </a:r>
            <a:r>
              <a:rPr lang="pl-PL" altLang="pl-PL" sz="5400" b="1" dirty="0" smtClean="0">
                <a:solidFill>
                  <a:srgbClr val="BE1622"/>
                </a:solidFill>
                <a:latin typeface="+mn-lt"/>
              </a:rPr>
              <a:t>	</a:t>
            </a:r>
            <a:r>
              <a:rPr lang="pl-PL" altLang="pl-PL" dirty="0" smtClean="0">
                <a:solidFill>
                  <a:schemeClr val="tx1"/>
                </a:solidFill>
                <a:latin typeface="+mn-lt"/>
              </a:rPr>
              <a:t>osób zmarło </a:t>
            </a:r>
            <a:r>
              <a:rPr lang="pl-PL" altLang="pl-PL" dirty="0">
                <a:solidFill>
                  <a:schemeClr val="tx1"/>
                </a:solidFill>
                <a:latin typeface="+mn-lt"/>
              </a:rPr>
              <a:t>w wyniku </a:t>
            </a:r>
            <a:r>
              <a:rPr lang="pl-PL" altLang="pl-PL" dirty="0" smtClean="0">
                <a:solidFill>
                  <a:schemeClr val="tx1"/>
                </a:solidFill>
                <a:latin typeface="+mn-lt"/>
              </a:rPr>
              <a:t>zatrucia 							tlenkiem </a:t>
            </a:r>
            <a:r>
              <a:rPr lang="pl-PL" altLang="pl-PL" dirty="0">
                <a:solidFill>
                  <a:schemeClr val="tx1"/>
                </a:solidFill>
                <a:latin typeface="+mn-lt"/>
              </a:rPr>
              <a:t>węgla</a:t>
            </a:r>
          </a:p>
          <a:p>
            <a:pPr eaLnBrk="1" hangingPunct="1"/>
            <a:endParaRPr lang="pl-PL" altLang="pl-PL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Tytuł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467600" cy="1143000"/>
          </a:xfrm>
        </p:spPr>
        <p:txBody>
          <a:bodyPr>
            <a:normAutofit/>
          </a:bodyPr>
          <a:lstStyle/>
          <a:p>
            <a:r>
              <a:rPr lang="pl-PL" sz="3600" b="1" dirty="0" smtClean="0"/>
              <a:t>W ubiegłym roku w Polsce</a:t>
            </a:r>
            <a:endParaRPr lang="pl-PL" sz="3600" b="1" dirty="0"/>
          </a:p>
        </p:txBody>
      </p:sp>
      <p:pic>
        <p:nvPicPr>
          <p:cNvPr id="12" name="Obraz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96" y="5568374"/>
            <a:ext cx="777212" cy="1001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92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-132349"/>
            <a:ext cx="8208912" cy="1905165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6480720" cy="1143000"/>
          </a:xfrm>
        </p:spPr>
        <p:txBody>
          <a:bodyPr>
            <a:noAutofit/>
          </a:bodyPr>
          <a:lstStyle/>
          <a:p>
            <a:r>
              <a:rPr lang="pl-PL" sz="3600" b="1" dirty="0"/>
              <a:t>Skąd się bierze czad </a:t>
            </a:r>
            <a:r>
              <a:rPr lang="pl-PL" sz="3600" b="1" dirty="0" smtClean="0"/>
              <a:t>?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55576" y="1772816"/>
            <a:ext cx="756084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Tlenek </a:t>
            </a:r>
            <a:r>
              <a:rPr lang="pl-PL" dirty="0"/>
              <a:t>węgla, </a:t>
            </a:r>
            <a:r>
              <a:rPr lang="pl-PL" dirty="0" smtClean="0"/>
              <a:t>potocznie </a:t>
            </a:r>
            <a:r>
              <a:rPr lang="pl-PL" b="1" dirty="0" smtClean="0">
                <a:solidFill>
                  <a:srgbClr val="BE1622"/>
                </a:solidFill>
              </a:rPr>
              <a:t>czad</a:t>
            </a:r>
            <a:r>
              <a:rPr lang="pl-PL" dirty="0"/>
              <a:t>, powstaje </a:t>
            </a:r>
            <a:r>
              <a:rPr lang="pl-PL" dirty="0" smtClean="0"/>
              <a:t>przy niepełnym spalaniu materiałów palnych. </a:t>
            </a:r>
          </a:p>
          <a:p>
            <a:pPr marL="0" indent="0" algn="just">
              <a:buNone/>
            </a:pPr>
            <a:r>
              <a:rPr lang="pl-PL" dirty="0" smtClean="0"/>
              <a:t>Proces ten zachodzi przy niedostatku </a:t>
            </a:r>
            <a:r>
              <a:rPr lang="pl-PL" dirty="0"/>
              <a:t>tlenu  </a:t>
            </a:r>
            <a:r>
              <a:rPr lang="pl-PL" dirty="0" smtClean="0"/>
              <a:t>w otaczającej </a:t>
            </a:r>
            <a:r>
              <a:rPr lang="pl-PL" dirty="0"/>
              <a:t>atmosferze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34921-2009-48AA-8AAC-CC74404323F7}" type="slidenum">
              <a:rPr lang="pl-PL" smtClean="0"/>
              <a:t>2</a:t>
            </a:fld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96" y="5568374"/>
            <a:ext cx="777212" cy="1001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55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34921-2009-48AA-8AAC-CC74404323F7}" type="slidenum">
              <a:rPr lang="pl-PL" smtClean="0"/>
              <a:t>3</a:t>
            </a:fld>
            <a:endParaRPr lang="pl-PL"/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952" y="20051"/>
            <a:ext cx="8208912" cy="1905165"/>
          </a:xfrm>
          <a:prstGeom prst="rect">
            <a:avLst/>
          </a:prstGeom>
        </p:spPr>
      </p:pic>
      <p:sp>
        <p:nvSpPr>
          <p:cNvPr id="10" name="Tytuł 1"/>
          <p:cNvSpPr>
            <a:spLocks noGrp="1"/>
          </p:cNvSpPr>
          <p:nvPr>
            <p:ph type="title"/>
          </p:nvPr>
        </p:nvSpPr>
        <p:spPr>
          <a:xfrm>
            <a:off x="1556048" y="427038"/>
            <a:ext cx="6480720" cy="1143000"/>
          </a:xfrm>
        </p:spPr>
        <p:txBody>
          <a:bodyPr>
            <a:noAutofit/>
          </a:bodyPr>
          <a:lstStyle/>
          <a:p>
            <a:r>
              <a:rPr lang="pl-PL" sz="3600" b="1" dirty="0" smtClean="0"/>
              <a:t>Czad, dlaczego </a:t>
            </a:r>
            <a:r>
              <a:rPr lang="pl-PL" sz="3600" b="1" dirty="0"/>
              <a:t>jest tak niebezpieczny</a:t>
            </a:r>
            <a:r>
              <a:rPr lang="pl-PL" sz="3600" b="1" dirty="0" smtClean="0"/>
              <a:t>?</a:t>
            </a:r>
            <a:endParaRPr lang="pl-PL" sz="3600" dirty="0"/>
          </a:p>
        </p:txBody>
      </p:sp>
      <p:sp>
        <p:nvSpPr>
          <p:cNvPr id="11" name="Symbol zastępczy zawartości 2"/>
          <p:cNvSpPr>
            <a:spLocks noGrp="1"/>
          </p:cNvSpPr>
          <p:nvPr>
            <p:ph idx="1"/>
          </p:nvPr>
        </p:nvSpPr>
        <p:spPr>
          <a:xfrm>
            <a:off x="621495" y="1969170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pl-PL" dirty="0" smtClean="0"/>
              <a:t>jest </a:t>
            </a:r>
            <a:r>
              <a:rPr lang="pl-PL" dirty="0"/>
              <a:t>gazem </a:t>
            </a:r>
            <a:r>
              <a:rPr lang="pl-PL" b="1" dirty="0">
                <a:solidFill>
                  <a:srgbClr val="BE1622"/>
                </a:solidFill>
              </a:rPr>
              <a:t>niewyczuwalnym przez zmysły człowieka </a:t>
            </a:r>
            <a:r>
              <a:rPr lang="pl-PL" dirty="0"/>
              <a:t>(bezwonny, bezbarwny i pozbawiony smaku),</a:t>
            </a:r>
          </a:p>
          <a:p>
            <a:pPr algn="just"/>
            <a:r>
              <a:rPr lang="pl-PL" dirty="0"/>
              <a:t>blokuje dostęp tlenu do organizmu – </a:t>
            </a:r>
            <a:r>
              <a:rPr lang="pl-PL" dirty="0" smtClean="0"/>
              <a:t>wiąże się z hemoglobiną szybciej niż tlen, przy długotrwałym kontakcie powoduje  </a:t>
            </a:r>
            <a:r>
              <a:rPr lang="pl-PL" b="1" dirty="0" smtClean="0">
                <a:solidFill>
                  <a:srgbClr val="BE1622"/>
                </a:solidFill>
              </a:rPr>
              <a:t>śmierć </a:t>
            </a:r>
            <a:r>
              <a:rPr lang="pl-PL" b="1" dirty="0">
                <a:solidFill>
                  <a:srgbClr val="BE1622"/>
                </a:solidFill>
              </a:rPr>
              <a:t>przez </a:t>
            </a:r>
            <a:r>
              <a:rPr lang="pl-PL" b="1" dirty="0" smtClean="0">
                <a:solidFill>
                  <a:srgbClr val="BE1622"/>
                </a:solidFill>
              </a:rPr>
              <a:t>uduszenie. </a:t>
            </a:r>
            <a:endParaRPr lang="pl-PL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96" y="5568374"/>
            <a:ext cx="777212" cy="1001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9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232" y="0"/>
            <a:ext cx="6759526" cy="1905165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07704" y="413792"/>
            <a:ext cx="5328592" cy="1143000"/>
          </a:xfrm>
        </p:spPr>
        <p:txBody>
          <a:bodyPr>
            <a:noAutofit/>
          </a:bodyPr>
          <a:lstStyle/>
          <a:p>
            <a:r>
              <a:rPr lang="pl-PL" sz="3600" b="1" dirty="0"/>
              <a:t>Co jest główną przyczyną </a:t>
            </a:r>
            <a:r>
              <a:rPr lang="pl-PL" sz="3600" b="1" dirty="0" smtClean="0"/>
              <a:t>zatruć tlenkiem węgla?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916833"/>
            <a:ext cx="8229600" cy="1512167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dirty="0" smtClean="0"/>
              <a:t>Głównym </a:t>
            </a:r>
            <a:r>
              <a:rPr lang="pl-PL" dirty="0"/>
              <a:t>źródłem zatruć w budynkach mieszkalnych jest </a:t>
            </a:r>
            <a:r>
              <a:rPr lang="pl-PL" b="1" dirty="0">
                <a:solidFill>
                  <a:srgbClr val="BE1622"/>
                </a:solidFill>
              </a:rPr>
              <a:t>niesprawność przewodów kominowych</a:t>
            </a:r>
            <a:r>
              <a:rPr lang="pl-PL" dirty="0"/>
              <a:t>: wentylacyjnych, spalinowych i dymowych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34921-2009-48AA-8AAC-CC74404323F7}" type="slidenum">
              <a:rPr lang="pl-PL" smtClean="0"/>
              <a:t>4</a:t>
            </a:fld>
            <a:endParaRPr lang="pl-PL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9318" y="3402850"/>
            <a:ext cx="3970351" cy="2663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ymbol zastępczy numeru slajdu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1134921-2009-48AA-8AAC-CC74404323F7}" type="slidenum">
              <a:rPr lang="pl-PL" smtClean="0"/>
              <a:pPr/>
              <a:t>4</a:t>
            </a:fld>
            <a:endParaRPr lang="pl-PL" dirty="0"/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96" y="5568374"/>
            <a:ext cx="777212" cy="1001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76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232" y="0"/>
            <a:ext cx="6759526" cy="1905165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07704" y="413792"/>
            <a:ext cx="5328592" cy="1143000"/>
          </a:xfrm>
        </p:spPr>
        <p:txBody>
          <a:bodyPr>
            <a:noAutofit/>
          </a:bodyPr>
          <a:lstStyle/>
          <a:p>
            <a:r>
              <a:rPr lang="pl-PL" sz="3600" b="1" dirty="0"/>
              <a:t>Jak uniknąć zatrucia?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46195" y="2060848"/>
            <a:ext cx="8229600" cy="1512167"/>
          </a:xfrm>
        </p:spPr>
        <p:txBody>
          <a:bodyPr>
            <a:noAutofit/>
          </a:bodyPr>
          <a:lstStyle/>
          <a:p>
            <a:pPr algn="just"/>
            <a:r>
              <a:rPr lang="pl-PL" sz="2700" b="1" dirty="0"/>
              <a:t>Nie bagatelizuj następujących </a:t>
            </a:r>
            <a:r>
              <a:rPr lang="pl-PL" sz="2700" b="1" dirty="0">
                <a:solidFill>
                  <a:srgbClr val="BE1622"/>
                </a:solidFill>
              </a:rPr>
              <a:t>objawów</a:t>
            </a:r>
            <a:r>
              <a:rPr lang="pl-PL" sz="2700" b="1" dirty="0"/>
              <a:t>: </a:t>
            </a:r>
            <a:r>
              <a:rPr lang="pl-PL" sz="2700" dirty="0"/>
              <a:t>duszności, bólów </a:t>
            </a:r>
            <a:r>
              <a:rPr lang="pl-PL" sz="2700" dirty="0" smtClean="0"/>
              <a:t>głowy</a:t>
            </a:r>
            <a:r>
              <a:rPr lang="pl-PL" sz="2700" dirty="0"/>
              <a:t>, nudności, </a:t>
            </a:r>
            <a:r>
              <a:rPr lang="pl-PL" sz="2700" dirty="0" smtClean="0"/>
              <a:t>osłabienia</a:t>
            </a:r>
            <a:r>
              <a:rPr lang="pl-PL" sz="2700" dirty="0"/>
              <a:t>, przyśpieszenia czynności </a:t>
            </a:r>
            <a:r>
              <a:rPr lang="pl-PL" sz="2700" dirty="0" smtClean="0"/>
              <a:t>serca, </a:t>
            </a:r>
            <a:r>
              <a:rPr lang="pl-PL" sz="2700" dirty="0"/>
              <a:t>ponieważ mogą być sygnałem, że </a:t>
            </a:r>
            <a:r>
              <a:rPr lang="pl-PL" sz="2700" dirty="0" smtClean="0"/>
              <a:t>ulegasz zatruciu czadem</a:t>
            </a:r>
            <a:r>
              <a:rPr lang="pl-PL" sz="2700" dirty="0"/>
              <a:t>. </a:t>
            </a:r>
            <a:endParaRPr lang="pl-PL" sz="2700" dirty="0" smtClean="0"/>
          </a:p>
          <a:p>
            <a:pPr algn="just"/>
            <a:r>
              <a:rPr lang="pl-PL" sz="2700" dirty="0" smtClean="0"/>
              <a:t>W </a:t>
            </a:r>
            <a:r>
              <a:rPr lang="pl-PL" sz="2700" dirty="0"/>
              <a:t>takiej sytuacji </a:t>
            </a:r>
            <a:r>
              <a:rPr lang="pl-PL" sz="2700" b="1" dirty="0">
                <a:solidFill>
                  <a:srgbClr val="BE1622"/>
                </a:solidFill>
              </a:rPr>
              <a:t>natychmiast przewietrz mieszkanie</a:t>
            </a:r>
            <a:r>
              <a:rPr lang="pl-PL" sz="2700" dirty="0"/>
              <a:t>, w którym się znajdujesz, wyjdź na zewnątrz, zadbaj o bezpieczeństwo swojej rodziny, wezwij straż pożarną i zasięgnij porady lekarskiej.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34921-2009-48AA-8AAC-CC74404323F7}" type="slidenum">
              <a:rPr lang="pl-PL" smtClean="0"/>
              <a:t>5</a:t>
            </a:fld>
            <a:endParaRPr lang="pl-PL"/>
          </a:p>
        </p:txBody>
      </p:sp>
      <p:sp>
        <p:nvSpPr>
          <p:cNvPr id="8" name="Symbol zastępczy numeru slajdu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1134921-2009-48AA-8AAC-CC74404323F7}" type="slidenum">
              <a:rPr lang="pl-PL" smtClean="0"/>
              <a:pPr/>
              <a:t>5</a:t>
            </a:fld>
            <a:endParaRPr lang="pl-PL" dirty="0"/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96" y="5568374"/>
            <a:ext cx="777212" cy="1001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64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232" y="-60341"/>
            <a:ext cx="6759526" cy="1905165"/>
          </a:xfrm>
          <a:prstGeom prst="rect">
            <a:avLst/>
          </a:prstGeom>
        </p:spPr>
      </p:pic>
      <p:pic>
        <p:nvPicPr>
          <p:cNvPr id="7" name="Symbol zastępczy zawartości 6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97" y="2531892"/>
            <a:ext cx="2376264" cy="1680085"/>
          </a:xfrm>
        </p:spPr>
      </p:pic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8F3C3-F64B-45D3-B17A-281E4646540E}" type="slidenum">
              <a:rPr lang="pl-PL" smtClean="0"/>
              <a:pPr/>
              <a:t>6</a:t>
            </a:fld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2563491" y="678810"/>
            <a:ext cx="44062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600" b="1" dirty="0" smtClean="0">
                <a:latin typeface="+mj-lt"/>
              </a:rPr>
              <a:t>Jeśli zauważyłeś pożar</a:t>
            </a:r>
            <a:endParaRPr lang="pl-PL" sz="3600" b="1" dirty="0">
              <a:latin typeface="+mj-lt"/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0" y="5755839"/>
            <a:ext cx="71642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pl-PL" sz="2400" dirty="0" smtClean="0"/>
          </a:p>
          <a:p>
            <a:pPr algn="r"/>
            <a:r>
              <a:rPr lang="pl-PL" sz="2400" b="1" dirty="0" smtClean="0">
                <a:solidFill>
                  <a:srgbClr val="BE1622"/>
                </a:solidFill>
              </a:rPr>
              <a:t>Nie rozłączaj się pierwszy! </a:t>
            </a:r>
            <a:endParaRPr lang="pl-PL" sz="2400" dirty="0">
              <a:solidFill>
                <a:srgbClr val="BE1622"/>
              </a:solidFill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348880"/>
            <a:ext cx="5712616" cy="3757096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96" y="5568374"/>
            <a:ext cx="777212" cy="1001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95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165</Words>
  <Application>Microsoft Office PowerPoint</Application>
  <PresentationFormat>Pokaz na ekranie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Motyw pakietu Office</vt:lpstr>
      <vt:lpstr>W ubiegłym roku w Polsce</vt:lpstr>
      <vt:lpstr>Skąd się bierze czad ?</vt:lpstr>
      <vt:lpstr>Czad, dlaczego jest tak niebezpieczny?</vt:lpstr>
      <vt:lpstr>Co jest główną przyczyną zatruć tlenkiem węgla?</vt:lpstr>
      <vt:lpstr>Jak uniknąć zatrucia?</vt:lpstr>
      <vt:lpstr>Prezentacja programu PowerPoint</vt:lpstr>
    </vt:vector>
  </TitlesOfParts>
  <Company>Komenda Glowna Panstwowej Strazy Pozarnej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CZAD i OGIEŃ  – OBUDŹ CZUJNOŚĆ</dc:title>
  <dc:creator>Małgorzata Romanowska</dc:creator>
  <cp:lastModifiedBy>Małgorzata Romanowska</cp:lastModifiedBy>
  <cp:revision>90</cp:revision>
  <cp:lastPrinted>2016-10-24T13:45:24Z</cp:lastPrinted>
  <dcterms:created xsi:type="dcterms:W3CDTF">2016-10-17T08:51:34Z</dcterms:created>
  <dcterms:modified xsi:type="dcterms:W3CDTF">2016-10-25T07:53:42Z</dcterms:modified>
</cp:coreProperties>
</file>